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00DE6F"/>
    <a:srgbClr val="000804"/>
    <a:srgbClr val="005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852E4-B2A4-4148-81A0-49350DF76789}" type="datetimeFigureOut">
              <a:rPr lang="ru-RU" smtClean="0"/>
              <a:pPr/>
              <a:t>06.04.2023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AC113-BE59-421E-978B-9E7AE33AD1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852E4-B2A4-4148-81A0-49350DF76789}" type="datetimeFigureOut">
              <a:rPr lang="ru-RU" smtClean="0"/>
              <a:pPr/>
              <a:t>06.04.2023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AC113-BE59-421E-978B-9E7AE33AD1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852E4-B2A4-4148-81A0-49350DF76789}" type="datetimeFigureOut">
              <a:rPr lang="ru-RU" smtClean="0"/>
              <a:pPr/>
              <a:t>06.04.2023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AC113-BE59-421E-978B-9E7AE33AD1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852E4-B2A4-4148-81A0-49350DF76789}" type="datetimeFigureOut">
              <a:rPr lang="ru-RU" smtClean="0"/>
              <a:pPr/>
              <a:t>06.04.2023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AC113-BE59-421E-978B-9E7AE33AD1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852E4-B2A4-4148-81A0-49350DF76789}" type="datetimeFigureOut">
              <a:rPr lang="ru-RU" smtClean="0"/>
              <a:pPr/>
              <a:t>06.04.2023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AC113-BE59-421E-978B-9E7AE33AD1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852E4-B2A4-4148-81A0-49350DF76789}" type="datetimeFigureOut">
              <a:rPr lang="ru-RU" smtClean="0"/>
              <a:pPr/>
              <a:t>06.04.2023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AC113-BE59-421E-978B-9E7AE33AD1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852E4-B2A4-4148-81A0-49350DF76789}" type="datetimeFigureOut">
              <a:rPr lang="ru-RU" smtClean="0"/>
              <a:pPr/>
              <a:t>06.04.2023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AC113-BE59-421E-978B-9E7AE33AD1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852E4-B2A4-4148-81A0-49350DF76789}" type="datetimeFigureOut">
              <a:rPr lang="ru-RU" smtClean="0"/>
              <a:pPr/>
              <a:t>06.04.2023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AC113-BE59-421E-978B-9E7AE33AD1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852E4-B2A4-4148-81A0-49350DF76789}" type="datetimeFigureOut">
              <a:rPr lang="ru-RU" smtClean="0"/>
              <a:pPr/>
              <a:t>06.04.2023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AC113-BE59-421E-978B-9E7AE33AD1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852E4-B2A4-4148-81A0-49350DF76789}" type="datetimeFigureOut">
              <a:rPr lang="ru-RU" smtClean="0"/>
              <a:pPr/>
              <a:t>06.04.2023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AC113-BE59-421E-978B-9E7AE33AD1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852E4-B2A4-4148-81A0-49350DF76789}" type="datetimeFigureOut">
              <a:rPr lang="ru-RU" smtClean="0"/>
              <a:pPr/>
              <a:t>06.04.2023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AC113-BE59-421E-978B-9E7AE33AD1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852E4-B2A4-4148-81A0-49350DF76789}" type="datetimeFigureOut">
              <a:rPr lang="ru-RU" smtClean="0"/>
              <a:pPr/>
              <a:t>06.04.2023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AC113-BE59-421E-978B-9E7AE33AD18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9" descr="полоса снизу размыта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143625"/>
            <a:ext cx="91440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899592" y="1499104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Виды теплиц:</a:t>
            </a:r>
            <a:endParaRPr lang="ru-RU" sz="2000" b="1" dirty="0">
              <a:solidFill>
                <a:srgbClr val="0099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536" y="2186702"/>
            <a:ext cx="4138401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ЯВЛЯЮТСЯ ОБЪЕКТАМИ НЕДВИЖИМОСТИ</a:t>
            </a:r>
          </a:p>
          <a:p>
            <a:pPr algn="ctr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Каркасные сборно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разборные,</a:t>
            </a:r>
          </a:p>
          <a:p>
            <a:pPr algn="ctr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без фундамента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19700" y="1485626"/>
            <a:ext cx="3492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Государственный учет и регистрация права собственности:</a:t>
            </a:r>
            <a:endParaRPr lang="ru-RU" sz="1600" b="1" dirty="0">
              <a:solidFill>
                <a:srgbClr val="0099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08104" y="238218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е осуществляются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5536" y="3482086"/>
            <a:ext cx="41526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ЯВЛЯЮТСЯ ОБЪЕКТАМИ НЕДВИЖИМОСТИ</a:t>
            </a:r>
            <a:endParaRPr lang="ru-RU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 фундаментом, состоящие из несущих, ограждающих, строительных конструкций</a:t>
            </a:r>
            <a:endParaRPr lang="ru-RU" sz="1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08104" y="3482086"/>
            <a:ext cx="3204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осуществляются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68379" y="5137500"/>
            <a:ext cx="3048382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Arial" panose="020B0604020202020204" pitchFamily="34" charset="0"/>
                <a:cs typeface="Arial" panose="020B0604020202020204" pitchFamily="34" charset="0"/>
              </a:rPr>
              <a:t>Государственный кадастровый учет и регистрация прав носят заявительный характер</a:t>
            </a:r>
            <a:endParaRPr lang="ru-RU" sz="1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60330" y="5075945"/>
            <a:ext cx="27321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Arial" panose="020B0604020202020204" pitchFamily="34" charset="0"/>
                <a:cs typeface="Arial" panose="020B0604020202020204" pitchFamily="34" charset="0"/>
              </a:rPr>
              <a:t>Право собственности возникает только с момента внесения сведений в ЕГРН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2" name="Рисунок 31" descr="172-1721990_green-house-pavilion-green-house-pavili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86998" y="4953821"/>
            <a:ext cx="2303095" cy="1152664"/>
          </a:xfrm>
          <a:prstGeom prst="rect">
            <a:avLst/>
          </a:prstGeom>
        </p:spPr>
      </p:pic>
      <p:pic>
        <p:nvPicPr>
          <p:cNvPr id="18" name="Picture 9" descr="основное лого 2 красноярский край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7544" y="197386"/>
            <a:ext cx="2592288" cy="909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Line 7"/>
          <p:cNvSpPr>
            <a:spLocks noChangeShapeType="1"/>
          </p:cNvSpPr>
          <p:nvPr/>
        </p:nvSpPr>
        <p:spPr bwMode="auto">
          <a:xfrm>
            <a:off x="0" y="4579494"/>
            <a:ext cx="9144000" cy="1"/>
          </a:xfrm>
          <a:prstGeom prst="line">
            <a:avLst/>
          </a:prstGeom>
          <a:noFill/>
          <a:ln w="57150">
            <a:solidFill>
              <a:srgbClr val="BFBFB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ru-RU" sz="1050"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07904" y="404664"/>
            <a:ext cx="3204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ВОПРОС-ОТВЕТ</a:t>
            </a:r>
            <a:endParaRPr lang="ru-RU" sz="2800" b="1" dirty="0">
              <a:solidFill>
                <a:srgbClr val="0099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Picture 19" descr="геометка rgb градиент сине-зеленый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730" y="3617297"/>
            <a:ext cx="647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0" descr="геометка rgb градиент сине-зеленый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347311"/>
            <a:ext cx="647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Graphic 359">
            <a:extLst>
              <a:ext uri="{FF2B5EF4-FFF2-40B4-BE49-F238E27FC236}"/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06955" y="3791375"/>
            <a:ext cx="339725" cy="3429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7000"/>
              </a:prstClr>
            </a:outerShdw>
          </a:effectLst>
        </p:spPr>
      </p:pic>
      <p:sp>
        <p:nvSpPr>
          <p:cNvPr id="29" name="Line 24"/>
          <p:cNvSpPr>
            <a:spLocks noChangeShapeType="1"/>
          </p:cNvSpPr>
          <p:nvPr/>
        </p:nvSpPr>
        <p:spPr bwMode="auto">
          <a:xfrm>
            <a:off x="4770456" y="2577822"/>
            <a:ext cx="215900" cy="212725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" name="Line 22"/>
          <p:cNvSpPr>
            <a:spLocks noChangeShapeType="1"/>
          </p:cNvSpPr>
          <p:nvPr/>
        </p:nvSpPr>
        <p:spPr bwMode="auto">
          <a:xfrm flipH="1">
            <a:off x="4767281" y="2577822"/>
            <a:ext cx="219075" cy="212725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" name="Line 7"/>
          <p:cNvSpPr>
            <a:spLocks noChangeShapeType="1"/>
          </p:cNvSpPr>
          <p:nvPr/>
        </p:nvSpPr>
        <p:spPr bwMode="auto">
          <a:xfrm>
            <a:off x="0" y="1270440"/>
            <a:ext cx="9144000" cy="1"/>
          </a:xfrm>
          <a:prstGeom prst="line">
            <a:avLst/>
          </a:prstGeom>
          <a:noFill/>
          <a:ln w="57150">
            <a:solidFill>
              <a:srgbClr val="BFBFB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ru-RU" sz="105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58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роза</dc:creator>
  <cp:lastModifiedBy>Карвоев Владимир Александрович</cp:lastModifiedBy>
  <cp:revision>16</cp:revision>
  <cp:lastPrinted>2023-04-05T02:07:21Z</cp:lastPrinted>
  <dcterms:created xsi:type="dcterms:W3CDTF">2022-06-27T15:26:22Z</dcterms:created>
  <dcterms:modified xsi:type="dcterms:W3CDTF">2023-04-06T04:20:18Z</dcterms:modified>
</cp:coreProperties>
</file>